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0" r:id="rId3"/>
    <p:sldId id="258" r:id="rId4"/>
    <p:sldId id="259" r:id="rId5"/>
    <p:sldId id="260" r:id="rId6"/>
    <p:sldId id="261" r:id="rId7"/>
    <p:sldId id="303" r:id="rId8"/>
    <p:sldId id="304" r:id="rId9"/>
    <p:sldId id="305" r:id="rId10"/>
    <p:sldId id="264" r:id="rId11"/>
    <p:sldId id="306" r:id="rId12"/>
    <p:sldId id="307" r:id="rId13"/>
    <p:sldId id="308" r:id="rId14"/>
    <p:sldId id="298" r:id="rId15"/>
    <p:sldId id="290" r:id="rId16"/>
    <p:sldId id="299" r:id="rId17"/>
    <p:sldId id="309" r:id="rId18"/>
    <p:sldId id="292" r:id="rId19"/>
    <p:sldId id="314" r:id="rId20"/>
    <p:sldId id="293" r:id="rId21"/>
    <p:sldId id="289" r:id="rId22"/>
    <p:sldId id="267" r:id="rId23"/>
    <p:sldId id="310" r:id="rId24"/>
    <p:sldId id="311" r:id="rId25"/>
    <p:sldId id="295" r:id="rId26"/>
    <p:sldId id="313" r:id="rId27"/>
    <p:sldId id="312" r:id="rId28"/>
    <p:sldId id="315" r:id="rId29"/>
    <p:sldId id="286" r:id="rId3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781" autoAdjust="0"/>
  </p:normalViewPr>
  <p:slideViewPr>
    <p:cSldViewPr>
      <p:cViewPr>
        <p:scale>
          <a:sx n="112" d="100"/>
          <a:sy n="112" d="100"/>
        </p:scale>
        <p:origin x="-9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4;&#1058;&#1063;&#1045;&#1058;&#1067;\&#1086;&#1090;&#1095;&#1077;&#1090;%20&#1043;&#1051;&#1040;&#1042;&#1045;%202007-01.10.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использования земельных участков </a:t>
            </a:r>
            <a: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Лист1!$B$4:$H$4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Лист1!$B$9:$H$9</c:f>
              <c:numCache>
                <c:formatCode>General</c:formatCode>
                <c:ptCount val="7"/>
                <c:pt idx="0">
                  <c:v>10112.299999999999</c:v>
                </c:pt>
                <c:pt idx="1">
                  <c:v>6705.7</c:v>
                </c:pt>
                <c:pt idx="2">
                  <c:v>8008.5</c:v>
                </c:pt>
                <c:pt idx="3">
                  <c:v>7898.06</c:v>
                </c:pt>
                <c:pt idx="4">
                  <c:v>7559.3</c:v>
                </c:pt>
                <c:pt idx="5">
                  <c:v>4924</c:v>
                </c:pt>
                <c:pt idx="6">
                  <c:v>7565.41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067456"/>
        <c:axId val="22070784"/>
      </c:barChart>
      <c:catAx>
        <c:axId val="22067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70784"/>
        <c:crosses val="autoZero"/>
        <c:auto val="1"/>
        <c:lblAlgn val="ctr"/>
        <c:lblOffset val="100"/>
        <c:noMultiLvlLbl val="0"/>
      </c:catAx>
      <c:valAx>
        <c:axId val="2207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 b="1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Га </a:t>
                </a:r>
                <a:r>
                  <a:rPr lang="ru-RU" sz="1200" b="1" i="0" u="none" strike="noStrike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79646">
        <a:lumMod val="20000"/>
        <a:lumOff val="80000"/>
        <a:alpha val="6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Лист1!$A$10</c:f>
              <c:strCache>
                <c:ptCount val="1"/>
                <c:pt idx="0">
                  <c:v>2013 год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9603740157480315"/>
                  <c:y val="8.4678113152522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Зерновые</a:t>
                    </a:r>
                    <a:r>
                      <a:rPr lang="ru-RU" baseline="0" dirty="0" smtClean="0"/>
                      <a:t> культуры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Рапс</a:t>
                    </a:r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405555555555553"/>
                  <c:y val="-0.181085958005249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Картофель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Овощи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Лист1!$B$9:$E$9</c:f>
              <c:strCache>
                <c:ptCount val="4"/>
                <c:pt idx="0">
                  <c:v>зерновые культуры</c:v>
                </c:pt>
                <c:pt idx="1">
                  <c:v>рапс</c:v>
                </c:pt>
                <c:pt idx="2">
                  <c:v>картофель</c:v>
                </c:pt>
                <c:pt idx="3">
                  <c:v>вощи</c:v>
                </c:pt>
              </c:strCache>
            </c:strRef>
          </c:cat>
          <c:val>
            <c:numRef>
              <c:f>Лист1!$B$10:$E$10</c:f>
              <c:numCache>
                <c:formatCode>General</c:formatCode>
                <c:ptCount val="4"/>
                <c:pt idx="0">
                  <c:v>7526.1</c:v>
                </c:pt>
                <c:pt idx="1">
                  <c:v>787.4</c:v>
                </c:pt>
                <c:pt idx="2">
                  <c:v>6717.9</c:v>
                </c:pt>
                <c:pt idx="3">
                  <c:v>2033.5</c:v>
                </c:pt>
              </c:numCache>
            </c:numRef>
          </c:val>
        </c:ser>
        <c:ser>
          <c:idx val="1"/>
          <c:order val="1"/>
          <c:tx>
            <c:strRef>
              <c:f>Лист1!$A$11</c:f>
              <c:strCache>
                <c:ptCount val="1"/>
                <c:pt idx="0">
                  <c:v>2012 год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Лист1!$B$9:$E$9</c:f>
              <c:strCache>
                <c:ptCount val="4"/>
                <c:pt idx="0">
                  <c:v>зерновые культуры</c:v>
                </c:pt>
                <c:pt idx="1">
                  <c:v>рапс</c:v>
                </c:pt>
                <c:pt idx="2">
                  <c:v>картофель</c:v>
                </c:pt>
                <c:pt idx="3">
                  <c:v>вощи</c:v>
                </c:pt>
              </c:strCache>
            </c:strRef>
          </c:cat>
          <c:val>
            <c:numRef>
              <c:f>Лист1!$B$11:$E$11</c:f>
              <c:numCache>
                <c:formatCode>General</c:formatCode>
                <c:ptCount val="4"/>
                <c:pt idx="0">
                  <c:v>2776.1</c:v>
                </c:pt>
                <c:pt idx="1">
                  <c:v>1830</c:v>
                </c:pt>
                <c:pt idx="2">
                  <c:v>8103.8</c:v>
                </c:pt>
                <c:pt idx="3">
                  <c:v>3862.8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tint val="20000"/>
        <a:alpha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осуществлению муниципального земельного контроля </a:t>
            </a:r>
            <a:r>
              <a:rPr lang="ru-RU" sz="1500" b="1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за </a:t>
            </a:r>
            <a:r>
              <a:rPr lang="ru-RU" sz="1500" b="1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01.01.2009 по 01.01.2014 г.</a:t>
            </a:r>
          </a:p>
        </c:rich>
      </c:tx>
      <c:layout>
        <c:manualLayout>
          <c:xMode val="edge"/>
          <c:yMode val="edge"/>
          <c:x val="0.14143262834343945"/>
          <c:y val="1.178109839647447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(2)'!$B$3:$B$5</c:f>
              <c:strCache>
                <c:ptCount val="3"/>
                <c:pt idx="0">
                  <c:v>запланировано проверок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'Лист1 (2)'!$A$6:$A$10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'Лист1 (2)'!$B$6:$B$10</c:f>
              <c:numCache>
                <c:formatCode>General</c:formatCode>
                <c:ptCount val="5"/>
                <c:pt idx="0">
                  <c:v>64</c:v>
                </c:pt>
                <c:pt idx="1">
                  <c:v>80</c:v>
                </c:pt>
                <c:pt idx="2">
                  <c:v>60</c:v>
                </c:pt>
                <c:pt idx="3">
                  <c:v>82</c:v>
                </c:pt>
                <c:pt idx="4">
                  <c:v>72</c:v>
                </c:pt>
              </c:numCache>
            </c:numRef>
          </c:val>
        </c:ser>
        <c:ser>
          <c:idx val="1"/>
          <c:order val="1"/>
          <c:tx>
            <c:strRef>
              <c:f>'Лист1 (2)'!$D$3:$D$5</c:f>
              <c:strCache>
                <c:ptCount val="3"/>
                <c:pt idx="0">
                  <c:v>проведено проверок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'Лист1 (2)'!$A$6:$A$10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'Лист1 (2)'!$D$6:$D$10</c:f>
              <c:numCache>
                <c:formatCode>General</c:formatCode>
                <c:ptCount val="5"/>
                <c:pt idx="0">
                  <c:v>81</c:v>
                </c:pt>
                <c:pt idx="1">
                  <c:v>84</c:v>
                </c:pt>
                <c:pt idx="2">
                  <c:v>95</c:v>
                </c:pt>
                <c:pt idx="3">
                  <c:v>82</c:v>
                </c:pt>
                <c:pt idx="4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1049088"/>
        <c:axId val="81051008"/>
      </c:barChart>
      <c:scatterChart>
        <c:scatterStyle val="lineMarker"/>
        <c:varyColors val="0"/>
        <c:ser>
          <c:idx val="2"/>
          <c:order val="2"/>
          <c:tx>
            <c:strRef>
              <c:f>'Лист1 (2)'!$F$3:$F$5</c:f>
              <c:strCache>
                <c:ptCount val="3"/>
                <c:pt idx="0">
                  <c:v>Выявлено нарушений</c:v>
                </c:pt>
                <c:pt idx="1">
                  <c:v>всего</c:v>
                </c:pt>
              </c:strCache>
            </c:strRef>
          </c:tx>
          <c:spPr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ymbol val="circle"/>
            <c:size val="5"/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marker>
          <c:xVal>
            <c:numRef>
              <c:f>'Лист1 (2)'!$A$6:$A$10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xVal>
          <c:yVal>
            <c:numRef>
              <c:f>'Лист1 (2)'!$F$6:$F$10</c:f>
              <c:numCache>
                <c:formatCode>General</c:formatCode>
                <c:ptCount val="5"/>
                <c:pt idx="0">
                  <c:v>44</c:v>
                </c:pt>
                <c:pt idx="1">
                  <c:v>48</c:v>
                </c:pt>
                <c:pt idx="2">
                  <c:v>45</c:v>
                </c:pt>
                <c:pt idx="3">
                  <c:v>73</c:v>
                </c:pt>
                <c:pt idx="4">
                  <c:v>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62528"/>
        <c:axId val="81060992"/>
      </c:scatterChart>
      <c:catAx>
        <c:axId val="8104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051008"/>
        <c:crosses val="autoZero"/>
        <c:auto val="1"/>
        <c:lblAlgn val="ctr"/>
        <c:lblOffset val="100"/>
        <c:noMultiLvlLbl val="0"/>
      </c:catAx>
      <c:valAx>
        <c:axId val="8105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049088"/>
        <c:crosses val="autoZero"/>
        <c:crossBetween val="between"/>
      </c:valAx>
      <c:valAx>
        <c:axId val="8106099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1062528"/>
        <c:crosses val="max"/>
        <c:crossBetween val="midCat"/>
      </c:valAx>
      <c:valAx>
        <c:axId val="81062528"/>
        <c:scaling>
          <c:orientation val="minMax"/>
          <c:max val="2013"/>
          <c:min val="2009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060992"/>
        <c:crosses val="max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EEECE1">
        <a:alpha val="80000"/>
      </a:srgb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46E0A-7425-4DA0-AA4C-C6ADFB169C1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BDB5-BE94-4D32-8A5C-8ACB5F76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88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A1E84-0057-4DA9-9CA3-45E8EF2DF4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42345-E3F5-4CA0-A216-9BAF57AC7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A9526-9B85-46D1-A7FC-E7E8851615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798AD-922F-4476-A0A2-F564A886A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7AB0-8450-4E57-A36A-D01F0E870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3A363B6-F0C9-4599-9BCF-425065369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4DD6-B3BB-4D9E-A59D-93C606ADA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D5F19-18DF-4F2D-9682-5BFF699C6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08362-5AD9-4AE8-964B-1D88C5721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12697-8289-432C-9AE7-4ED44C95D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9FF8C-FCAC-4EBC-9165-288FBC889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FC01A-4B6C-4FCE-8AD7-EEDCAA0A7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AB15-87E1-4666-A46F-A243A0386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BF7D4-D7DB-4711-97C3-FFD46D725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82CBD8-7B8B-4285-93EA-C896A80494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8400" y="1916832"/>
            <a:ext cx="6768752" cy="2664296"/>
          </a:xfrm>
        </p:spPr>
        <p:txBody>
          <a:bodyPr/>
          <a:lstStyle/>
          <a:p>
            <a:pPr lvl="0" indent="442913" algn="ctr"/>
            <a:r>
              <a:rPr lang="ru-RU" sz="3600" i="0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Отчет </a:t>
            </a:r>
            <a: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главы</a:t>
            </a:r>
            <a:b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МО </a:t>
            </a:r>
            <a:r>
              <a:rPr lang="ru-RU" sz="3600" i="0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«Зеленоградский район</a:t>
            </a:r>
            <a: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» </a:t>
            </a:r>
            <a:b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В.Г. </a:t>
            </a:r>
            <a:r>
              <a:rPr lang="ru-RU" sz="3600" i="0" dirty="0" err="1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Губарова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2400" i="0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 результатах </a:t>
            </a:r>
            <a:r>
              <a:rPr lang="ru-RU" sz="24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деятельности, </a:t>
            </a:r>
            <a:br>
              <a:rPr lang="ru-RU" sz="24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24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 результатах деятельности администрации и иных подведомственных органов местного самоуправления</a:t>
            </a:r>
            <a:br>
              <a:rPr lang="ru-RU" sz="24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2400" i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за 2013 </a:t>
            </a:r>
            <a:r>
              <a:rPr lang="ru-RU" sz="2400" i="0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год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rpheus" pitchFamily="2" charset="0"/>
                <a:ea typeface="BatangChe" pitchFamily="49" charset="-127"/>
                <a:cs typeface="Arial" pitchFamily="34" charset="0"/>
              </a:rPr>
              <a:t> </a:t>
            </a:r>
          </a:p>
        </p:txBody>
      </p:sp>
      <p:pic>
        <p:nvPicPr>
          <p:cNvPr id="5" name="Picture 2" descr="\\192.168.11.204\Economics\Экономика\Для Дмитрия\От Павла\герб Зел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2089131" cy="25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176" y="692696"/>
            <a:ext cx="8229600" cy="608112"/>
          </a:xfrm>
        </p:spPr>
        <p:txBody>
          <a:bodyPr/>
          <a:lstStyle/>
          <a:p>
            <a:r>
              <a:rPr lang="ru-RU" sz="2800" dirty="0" smtClean="0"/>
              <a:t>Показатели животноводства</a:t>
            </a:r>
            <a:endParaRPr lang="en-US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067944" cy="258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72" y="2060848"/>
            <a:ext cx="4293688" cy="258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жильем на селе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7128791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2013 году участниками мероприятий от МО «Зеленоградский район» признаны три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им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перечислено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3,29 млн.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приобретенного жилья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178,1 кв. 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32247"/>
              </p:ext>
            </p:extLst>
          </p:nvPr>
        </p:nvGraphicFramePr>
        <p:xfrm>
          <a:off x="2267744" y="3140969"/>
          <a:ext cx="4752529" cy="2736303"/>
        </p:xfrm>
        <a:graphic>
          <a:graphicData uri="http://schemas.openxmlformats.org/drawingml/2006/table">
            <a:tbl>
              <a:tblPr/>
              <a:tblGrid>
                <a:gridCol w="1175884"/>
                <a:gridCol w="1224877"/>
                <a:gridCol w="1175884"/>
                <a:gridCol w="1175884"/>
              </a:tblGrid>
              <a:tr h="499596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выплаты, тыс. 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1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29495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323,421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428,721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57,857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809,999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29495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317,458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527,542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29495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628,875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833,625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2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396974"/>
              </p:ext>
            </p:extLst>
          </p:nvPr>
        </p:nvGraphicFramePr>
        <p:xfrm>
          <a:off x="323528" y="1052736"/>
          <a:ext cx="7632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5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196752"/>
            <a:ext cx="8496944" cy="439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89827" y="260648"/>
            <a:ext cx="8229600" cy="1143000"/>
          </a:xfrm>
        </p:spPr>
        <p:txBody>
          <a:bodyPr/>
          <a:lstStyle/>
          <a:p>
            <a:r>
              <a:rPr lang="ru-RU" dirty="0" smtClean="0"/>
              <a:t>Дошкольное образование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 bwMode="auto">
          <a:xfrm>
            <a:off x="457200" y="1600200"/>
            <a:ext cx="67790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ru-RU" sz="2000" dirty="0" smtClean="0"/>
              <a:t>11 дошкольный образовательных учреждений;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dirty="0"/>
              <a:t>Обеспечение потребности населения в услугах дошкольного образования составляет 100%  для детей от 3 до 7 </a:t>
            </a:r>
            <a:r>
              <a:rPr lang="ru-RU" sz="2000" dirty="0" smtClean="0"/>
              <a:t>лет;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dirty="0" smtClean="0"/>
              <a:t>Средняя заработная плата – 26739 рублей.</a:t>
            </a:r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63B6-F0C9-4599-9BCF-42506536955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92996"/>
            <a:ext cx="2736304" cy="1824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82600"/>
            <a:ext cx="2767490" cy="18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6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5324" y="1687571"/>
            <a:ext cx="846933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</a:t>
            </a:r>
            <a:r>
              <a:rPr lang="ru-RU" dirty="0" smtClean="0"/>
              <a:t>2013 </a:t>
            </a:r>
            <a:r>
              <a:rPr lang="ru-RU" dirty="0"/>
              <a:t>году приобретено имущество и оборудование на общую </a:t>
            </a:r>
            <a:r>
              <a:rPr lang="ru-RU" dirty="0" smtClean="0"/>
              <a:t>сумму </a:t>
            </a:r>
          </a:p>
          <a:p>
            <a:pPr algn="ctr"/>
            <a:r>
              <a:rPr lang="ru-RU" dirty="0" smtClean="0"/>
              <a:t>4 749 500 рублей.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7716" y="2996952"/>
            <a:ext cx="849694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Проведены ремонтные работы в ДОУ на общую сумму </a:t>
            </a:r>
            <a:r>
              <a:rPr lang="ru-RU" dirty="0" smtClean="0"/>
              <a:t>1 899 413 рублей.</a:t>
            </a:r>
            <a:endParaRPr lang="ru-RU" dirty="0"/>
          </a:p>
          <a:p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306595" y="332656"/>
            <a:ext cx="8229600" cy="648072"/>
          </a:xfrm>
        </p:spPr>
        <p:txBody>
          <a:bodyPr/>
          <a:lstStyle/>
          <a:p>
            <a:r>
              <a:rPr lang="ru-RU" sz="2400" dirty="0" smtClean="0"/>
              <a:t>Дошкольное образование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63B6-F0C9-4599-9BCF-42506536955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324" y="4293096"/>
            <a:ext cx="846933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pc="35" dirty="0">
                <a:ea typeface="Times New Roman"/>
              </a:rPr>
              <a:t>В 2013 – 2014 учебном году МАДОУ ЦРР – д\сад №23 «Сказка» участвует в эксперименте по раннему изучению английского </a:t>
            </a:r>
            <a:r>
              <a:rPr lang="ru-RU" spc="35" dirty="0" smtClean="0">
                <a:ea typeface="Times New Roman"/>
              </a:rPr>
              <a:t>языка.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711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124744"/>
            <a:ext cx="8208912" cy="4608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/>
              <a:t>Общее образование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 bwMode="auto">
          <a:xfrm>
            <a:off x="457200" y="3645024"/>
            <a:ext cx="8229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ru-RU" sz="2800" dirty="0"/>
              <a:t>8 учреждений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800" dirty="0"/>
              <a:t>средняя заработная плата – 25 708 руб. </a:t>
            </a:r>
          </a:p>
          <a:p>
            <a:pPr marL="0" indent="0">
              <a:buNone/>
              <a:defRPr/>
            </a:pPr>
            <a:r>
              <a:rPr lang="ru-RU" sz="2800" dirty="0"/>
              <a:t>	(на 18 % больше 2012 г.)</a:t>
            </a:r>
          </a:p>
          <a:p>
            <a:pPr>
              <a:buFont typeface="Wingdings" pitchFamily="2" charset="2"/>
              <a:buChar char="q"/>
              <a:defRPr/>
            </a:pPr>
            <a:endParaRPr lang="ru-RU" sz="2800" dirty="0" smtClean="0"/>
          </a:p>
          <a:p>
            <a:pPr>
              <a:buFont typeface="Wingdings" pitchFamily="2" charset="2"/>
              <a:buChar char="q"/>
              <a:defRPr/>
            </a:pPr>
            <a:endParaRPr lang="ru-RU" sz="2800" dirty="0"/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63B6-F0C9-4599-9BCF-42506536955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69724"/>
            <a:ext cx="3352146" cy="22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3368" y="980728"/>
            <a:ext cx="8208912" cy="51845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/>
              <a:t>На выполнение мероприятий  плана модернизации было  выделено в 2013 году  13 760 086 рублей, </a:t>
            </a:r>
            <a:r>
              <a:rPr lang="ru-RU" sz="1400" dirty="0" err="1"/>
              <a:t>софинансирование</a:t>
            </a:r>
            <a:r>
              <a:rPr lang="ru-RU" sz="1400" dirty="0"/>
              <a:t> из местного бюджета составило  832 674 рублей.</a:t>
            </a:r>
          </a:p>
          <a:p>
            <a:r>
              <a:rPr lang="ru-RU" sz="1400" dirty="0"/>
              <a:t>Денежные средства  были израсходованы:</a:t>
            </a:r>
          </a:p>
          <a:p>
            <a:r>
              <a:rPr lang="ru-RU" sz="1400" dirty="0"/>
              <a:t>- на приобретение: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учебников – 800 253 рублей;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на приобретение оборудования для школ реализующих </a:t>
            </a:r>
            <a:r>
              <a:rPr lang="ru-RU" sz="1400" dirty="0" err="1"/>
              <a:t>физико</a:t>
            </a:r>
            <a:r>
              <a:rPr lang="ru-RU" sz="1400" dirty="0"/>
              <a:t> – математическое и лингвистическое направления – 3 500 000 рублей;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школьных  автобусов для МАОУ СОШ   п. Переславское и МАОУ СОШ п. Романово – 3 424 178 рублей;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оборудования для кабинета ОБЖ МАОУ СОШ п. Переславское – 310 000 рублей;</a:t>
            </a:r>
          </a:p>
          <a:p>
            <a:r>
              <a:rPr lang="ru-RU" sz="1400" dirty="0"/>
              <a:t>-  на проведение капитального ремонта в МАОУ СОШ п. Романово – </a:t>
            </a:r>
          </a:p>
          <a:p>
            <a:r>
              <a:rPr lang="ru-RU" sz="1400" dirty="0"/>
              <a:t>5 725 655 рублей.</a:t>
            </a:r>
          </a:p>
          <a:p>
            <a:pPr lvl="1"/>
            <a:endParaRPr lang="ru-RU" sz="1400" dirty="0"/>
          </a:p>
          <a:p>
            <a:pPr marL="742950" lvl="1" indent="-285750">
              <a:buFont typeface="Wingdings" pitchFamily="2" charset="2"/>
              <a:buChar char="§"/>
            </a:pPr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742950" lvl="1" indent="-285750">
              <a:buFont typeface="Wingdings" pitchFamily="2" charset="2"/>
              <a:buChar char="§"/>
            </a:pPr>
            <a:endParaRPr lang="ru-RU" sz="1400" dirty="0"/>
          </a:p>
          <a:p>
            <a:pPr marL="742950" lvl="1" indent="-285750">
              <a:buFont typeface="Wingdings" pitchFamily="2" charset="2"/>
              <a:buChar char="§"/>
            </a:pPr>
            <a:endParaRPr lang="ru-RU" sz="1400" dirty="0" smtClean="0"/>
          </a:p>
          <a:p>
            <a:pPr marL="742950" lvl="1" indent="-285750">
              <a:buFont typeface="Wingdings" pitchFamily="2" charset="2"/>
              <a:buChar char="§"/>
            </a:pPr>
            <a:endParaRPr lang="ru-RU" sz="1400" dirty="0"/>
          </a:p>
          <a:p>
            <a:pPr marL="742950" lvl="1" indent="-285750">
              <a:buFont typeface="Wingdings" pitchFamily="2" charset="2"/>
              <a:buChar char="§"/>
            </a:pPr>
            <a:endParaRPr lang="ru-RU" sz="1400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/>
              <a:t>Общее образование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63B6-F0C9-4599-9BCF-42506536955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50651"/>
            <a:ext cx="2664296" cy="1776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81196"/>
            <a:ext cx="3419872" cy="2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28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5324" y="2132856"/>
            <a:ext cx="8469336" cy="30243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МАОУ ДОД «ДШИ г. Зеленоградска» и МАОУ ДОД ДЮСШ «Янтарь» г. </a:t>
            </a:r>
            <a:r>
              <a:rPr lang="ru-RU" dirty="0" smtClean="0"/>
              <a:t>Зеленоградска.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Среднемесячная заработная плата педагогических работников </a:t>
            </a:r>
            <a:r>
              <a:rPr lang="ru-RU" dirty="0" smtClean="0"/>
              <a:t>- 21</a:t>
            </a:r>
            <a:r>
              <a:rPr lang="ru-RU" dirty="0"/>
              <a:t> 457 </a:t>
            </a:r>
            <a:r>
              <a:rPr lang="ru-RU" dirty="0" smtClean="0"/>
              <a:t>рублей (на </a:t>
            </a:r>
            <a:r>
              <a:rPr lang="ru-RU" dirty="0"/>
              <a:t>2,3 % выше, чем в 2012 </a:t>
            </a:r>
            <a:r>
              <a:rPr lang="ru-RU" dirty="0" smtClean="0"/>
              <a:t>году).</a:t>
            </a:r>
            <a:endParaRPr lang="ru-RU" dirty="0"/>
          </a:p>
          <a:p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385192" y="1124744"/>
            <a:ext cx="8229600" cy="648072"/>
          </a:xfrm>
        </p:spPr>
        <p:txBody>
          <a:bodyPr/>
          <a:lstStyle/>
          <a:p>
            <a:r>
              <a:rPr lang="ru-RU" sz="2400" dirty="0" smtClean="0"/>
              <a:t>Система дополнительного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63B6-F0C9-4599-9BCF-4250653695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60648"/>
            <a:ext cx="8229600" cy="508323"/>
          </a:xfrm>
        </p:spPr>
        <p:txBody>
          <a:bodyPr/>
          <a:lstStyle/>
          <a:p>
            <a:r>
              <a:rPr lang="ru-RU" sz="2800" dirty="0" smtClean="0"/>
              <a:t>Социальная защита населения</a:t>
            </a:r>
            <a:endParaRPr lang="en-US" sz="28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ltGray">
          <a:xfrm>
            <a:off x="626244" y="1429371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4661669" y="1424608"/>
            <a:ext cx="3786187" cy="1503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">
          <a:xfrm>
            <a:off x="624656" y="3364533"/>
            <a:ext cx="3652838" cy="15033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gray">
          <a:xfrm>
            <a:off x="4666431" y="3366121"/>
            <a:ext cx="3790950" cy="149383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gray">
          <a:xfrm>
            <a:off x="673869" y="3543921"/>
            <a:ext cx="309557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</a:rPr>
              <a:t>Общественные работа для лиц особо нуждающихся в социальной защите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gray">
          <a:xfrm>
            <a:off x="688155" y="1548433"/>
            <a:ext cx="3027587" cy="93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Оказание адресной помощи гражданам, оказавшимся в трудных жизненных ситуациях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gray">
          <a:xfrm>
            <a:off x="5043807" y="1591296"/>
            <a:ext cx="3323087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chemeClr val="bg1"/>
                </a:solidFill>
              </a:rPr>
              <a:t>Проведение  и организация районных мероприятий («День защиты детей», «День семьи», «День пожилого </a:t>
            </a:r>
            <a:r>
              <a:rPr lang="ru-RU" sz="1400" b="1" dirty="0" smtClean="0">
                <a:solidFill>
                  <a:schemeClr val="bg1"/>
                </a:solidFill>
              </a:rPr>
              <a:t>человека », </a:t>
            </a:r>
            <a:r>
              <a:rPr lang="ru-RU" sz="1400" b="1" dirty="0">
                <a:solidFill>
                  <a:schemeClr val="bg1"/>
                </a:solidFill>
              </a:rPr>
              <a:t>«День инвалида», «День матери», Новогодняя </a:t>
            </a:r>
            <a:r>
              <a:rPr lang="ru-RU" sz="1400" b="1" dirty="0" smtClean="0">
                <a:solidFill>
                  <a:schemeClr val="bg1"/>
                </a:solidFill>
              </a:rPr>
              <a:t>елка)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gray">
          <a:xfrm>
            <a:off x="5065056" y="3586783"/>
            <a:ext cx="3295488" cy="652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Финансирование детской оздоровительной кампании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1" name="Group 33"/>
          <p:cNvGrpSpPr>
            <a:grpSpLocks/>
          </p:cNvGrpSpPr>
          <p:nvPr/>
        </p:nvGrpSpPr>
        <p:grpSpPr bwMode="auto">
          <a:xfrm>
            <a:off x="3598044" y="2389350"/>
            <a:ext cx="1660525" cy="1612900"/>
            <a:chOff x="2457" y="1998"/>
            <a:chExt cx="901" cy="888"/>
          </a:xfrm>
        </p:grpSpPr>
        <p:pic>
          <p:nvPicPr>
            <p:cNvPr id="42" name="Picture 34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43" name="Oval 35"/>
            <p:cNvSpPr>
              <a:spLocks noChangeArrowheads="1"/>
            </p:cNvSpPr>
            <p:nvPr/>
          </p:nvSpPr>
          <p:spPr bwMode="gray">
            <a:xfrm>
              <a:off x="2463" y="1998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>
                <a:solidFill>
                  <a:schemeClr val="bg1"/>
                </a:solidFill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b="1">
                <a:solidFill>
                  <a:schemeClr val="bg1"/>
                </a:solidFill>
              </a:endParaRPr>
            </a:p>
          </p:txBody>
        </p:sp>
        <p:grpSp>
          <p:nvGrpSpPr>
            <p:cNvPr id="45" name="Group 3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46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7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" name="Прямоугольник 3"/>
          <p:cNvSpPr/>
          <p:nvPr/>
        </p:nvSpPr>
        <p:spPr>
          <a:xfrm>
            <a:off x="3882162" y="2852936"/>
            <a:ext cx="1182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19323,8 тыс. </a:t>
            </a:r>
            <a:r>
              <a:rPr lang="ru-RU" b="1" dirty="0"/>
              <a:t>руб.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63B6-F0C9-4599-9BCF-4250653695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Социальная защита населения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63B6-F0C9-4599-9BCF-42506536955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2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	В управлении социальной защиты, здравоохранения, защиты прав материнства и детства состоят на учете</a:t>
            </a:r>
            <a:r>
              <a:rPr lang="ru-RU" sz="1200" dirty="0"/>
              <a:t>:		</a:t>
            </a:r>
            <a:r>
              <a:rPr lang="ru-RU" sz="1200" b="1" dirty="0"/>
              <a:t>3264</a:t>
            </a:r>
            <a:endParaRPr lang="ru-RU" sz="1200" dirty="0"/>
          </a:p>
          <a:p>
            <a:endParaRPr lang="ru-RU" sz="1200" b="1" dirty="0" smtClean="0"/>
          </a:p>
          <a:p>
            <a:r>
              <a:rPr lang="ru-RU" sz="1200" b="1" dirty="0" smtClean="0"/>
              <a:t>- </a:t>
            </a:r>
            <a:r>
              <a:rPr lang="ru-RU" sz="1200" dirty="0"/>
              <a:t>малообеспеченные                                          -      1370</a:t>
            </a:r>
          </a:p>
          <a:p>
            <a:r>
              <a:rPr lang="ru-RU" sz="1200" dirty="0"/>
              <a:t>-  многодетные (из низ малообеспеченные) </a:t>
            </a:r>
            <a:r>
              <a:rPr lang="ru-RU" sz="1200" dirty="0" smtClean="0"/>
              <a:t>   -       </a:t>
            </a:r>
            <a:r>
              <a:rPr lang="ru-RU" sz="1200" dirty="0"/>
              <a:t>207(149)</a:t>
            </a:r>
          </a:p>
          <a:p>
            <a:r>
              <a:rPr lang="ru-RU" sz="1200" dirty="0"/>
              <a:t>-  одинокие матери                                            -      </a:t>
            </a:r>
            <a:r>
              <a:rPr lang="ru-RU" sz="1200" dirty="0" smtClean="0"/>
              <a:t>  </a:t>
            </a:r>
            <a:r>
              <a:rPr lang="ru-RU" sz="1200" dirty="0"/>
              <a:t>67</a:t>
            </a:r>
          </a:p>
          <a:p>
            <a:r>
              <a:rPr lang="ru-RU" sz="1200" dirty="0"/>
              <a:t>-  асоциальные семьи                                      </a:t>
            </a:r>
            <a:r>
              <a:rPr lang="ru-RU" sz="1200" dirty="0" smtClean="0"/>
              <a:t> </a:t>
            </a:r>
            <a:r>
              <a:rPr lang="ru-RU" sz="1200" dirty="0"/>
              <a:t>-      </a:t>
            </a:r>
            <a:r>
              <a:rPr lang="ru-RU" sz="1200" dirty="0" smtClean="0"/>
              <a:t>  35</a:t>
            </a:r>
            <a:endParaRPr lang="ru-RU" sz="1200" dirty="0"/>
          </a:p>
          <a:p>
            <a:r>
              <a:rPr lang="ru-RU" sz="1200" dirty="0"/>
              <a:t>-  семьи с детьми – инвалидами                      -      </a:t>
            </a:r>
            <a:r>
              <a:rPr lang="ru-RU" sz="1200" dirty="0" smtClean="0"/>
              <a:t>  67</a:t>
            </a:r>
            <a:endParaRPr lang="ru-RU" sz="1200" dirty="0"/>
          </a:p>
          <a:p>
            <a:r>
              <a:rPr lang="ru-RU" sz="1200" dirty="0"/>
              <a:t>-  семьи, в которых воспитываются </a:t>
            </a:r>
          </a:p>
          <a:p>
            <a:r>
              <a:rPr lang="ru-RU" sz="1200" dirty="0"/>
              <a:t>    дети – сироты                                               </a:t>
            </a:r>
            <a:r>
              <a:rPr lang="ru-RU" sz="1200" dirty="0" smtClean="0"/>
              <a:t>-        15 </a:t>
            </a:r>
            <a:r>
              <a:rPr lang="ru-RU" sz="1200" dirty="0"/>
              <a:t>(16)</a:t>
            </a:r>
          </a:p>
          <a:p>
            <a:r>
              <a:rPr lang="ru-RU" sz="1200" dirty="0"/>
              <a:t>- дети, находящиеся в </a:t>
            </a:r>
          </a:p>
          <a:p>
            <a:r>
              <a:rPr lang="ru-RU" sz="1200" dirty="0"/>
              <a:t>  трудной жизненной ситуации                        </a:t>
            </a:r>
            <a:r>
              <a:rPr lang="ru-RU" sz="1200" dirty="0" smtClean="0"/>
              <a:t> -        1503</a:t>
            </a:r>
            <a:r>
              <a:rPr lang="ru-RU" sz="12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643" y="4293096"/>
            <a:ext cx="66282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Финансирование детской оздоровительной кампании 2013 года складывалось из следующих источников:</a:t>
            </a:r>
          </a:p>
          <a:p>
            <a:r>
              <a:rPr lang="ru-RU" sz="1400" dirty="0"/>
              <a:t> средства федерального бюджета		2079,00</a:t>
            </a:r>
          </a:p>
          <a:p>
            <a:r>
              <a:rPr lang="ru-RU" sz="1400" dirty="0"/>
              <a:t>- областной бюджет				1601,00  </a:t>
            </a:r>
          </a:p>
          <a:p>
            <a:r>
              <a:rPr lang="ru-RU" sz="1400" dirty="0"/>
              <a:t>-  средства местного бюджета		</a:t>
            </a:r>
            <a:r>
              <a:rPr lang="ru-RU" sz="1400" dirty="0" smtClean="0"/>
              <a:t>	2025,60</a:t>
            </a:r>
            <a:r>
              <a:rPr lang="ru-RU" sz="1400" dirty="0"/>
              <a:t>	          </a:t>
            </a:r>
          </a:p>
          <a:p>
            <a:r>
              <a:rPr lang="ru-RU" sz="1400" b="1" dirty="0"/>
              <a:t>Всего					5705,6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1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557194"/>
          </a:xfrm>
        </p:spPr>
        <p:txBody>
          <a:bodyPr/>
          <a:lstStyle/>
          <a:p>
            <a:r>
              <a:rPr lang="ru-RU" sz="2800" dirty="0" smtClean="0"/>
              <a:t>Собственные доходы млн. руб.</a:t>
            </a:r>
            <a:endParaRPr lang="en-US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99287"/>
              </p:ext>
            </p:extLst>
          </p:nvPr>
        </p:nvGraphicFramePr>
        <p:xfrm>
          <a:off x="971600" y="1268760"/>
          <a:ext cx="6984776" cy="1394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938"/>
                <a:gridCol w="1581459"/>
                <a:gridCol w="1548512"/>
                <a:gridCol w="1416723"/>
                <a:gridCol w="1466144"/>
              </a:tblGrid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Доходы (тыс. руб.):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Всего доходов бюджета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Налоговые </a:t>
                      </a:r>
                      <a:r>
                        <a:rPr lang="ru-RU" sz="1100" b="1" u="none" strike="noStrike" dirty="0" smtClean="0">
                          <a:effectLst/>
                          <a:latin typeface="+mj-lt"/>
                        </a:rPr>
                        <a:t>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Неналоговые </a:t>
                      </a:r>
                      <a:r>
                        <a:rPr lang="ru-RU" sz="1100" b="1" u="none" strike="noStrike" dirty="0" smtClean="0">
                          <a:effectLst/>
                          <a:latin typeface="+mj-lt"/>
                        </a:rPr>
                        <a:t>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Итого собственные </a:t>
                      </a:r>
                      <a:r>
                        <a:rPr lang="ru-RU" sz="1100" b="1" u="none" strike="noStrike" dirty="0" smtClean="0">
                          <a:effectLst/>
                          <a:latin typeface="+mj-lt"/>
                        </a:rPr>
                        <a:t>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638676,6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156697,8 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104183,0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260880,8 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539552" y="3068960"/>
            <a:ext cx="8229600" cy="91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Доходы консолидированного бюджета МО «Зеленоградский район», млн. руб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58326"/>
              </p:ext>
            </p:extLst>
          </p:nvPr>
        </p:nvGraphicFramePr>
        <p:xfrm>
          <a:off x="1547664" y="4293096"/>
          <a:ext cx="4464496" cy="1377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5745"/>
                <a:gridCol w="2208751"/>
              </a:tblGrid>
              <a:tr h="13754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Доходы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в</a:t>
                      </a:r>
                      <a:r>
                        <a:rPr lang="ru-RU" sz="1200" b="1" u="none" strike="noStrike" baseline="0" dirty="0" smtClean="0">
                          <a:effectLst/>
                          <a:latin typeface="+mj-lt"/>
                        </a:rPr>
                        <a:t> 2013 году</a:t>
                      </a:r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 (тыс. руб.):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Всего доходов бюджета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+mj-lt"/>
                        </a:rPr>
                        <a:t>Собственные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872668,5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398503,0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82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549746"/>
              </p:ext>
            </p:extLst>
          </p:nvPr>
        </p:nvGraphicFramePr>
        <p:xfrm>
          <a:off x="683568" y="1772816"/>
          <a:ext cx="7200800" cy="3243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  <a:gridCol w="1584176"/>
              </a:tblGrid>
              <a:tr h="272345"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chemeClr val="tx1"/>
                          </a:solidFill>
                          <a:effectLst/>
                        </a:rPr>
                        <a:t>ГБУЗ КО «Зеленоградская ЦРБ»</a:t>
                      </a:r>
                      <a:endParaRPr lang="ru-RU" sz="200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solidFill>
                            <a:schemeClr val="tx1"/>
                          </a:solidFill>
                          <a:effectLst/>
                        </a:rPr>
                        <a:t>Ед.</a:t>
                      </a:r>
                      <a:endParaRPr lang="ru-RU" sz="140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5280">
                <a:tc>
                  <a:txBody>
                    <a:bodyPr/>
                    <a:lstStyle/>
                    <a:p>
                      <a:pPr marL="2540" marR="0" indent="4432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обслуживаемого населения </a:t>
                      </a: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(чел.)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32 530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 </a:t>
                      </a: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(коек)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ФАП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600" b="1" spc="3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16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заработная плата: врачи (</a:t>
                      </a: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руб.)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46 710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8003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chemeClr val="tx1"/>
                          </a:solidFill>
                          <a:effectLst/>
                        </a:rPr>
                        <a:t>Капитальный ремонт ФАП п. </a:t>
                      </a:r>
                      <a:r>
                        <a:rPr lang="ru-RU" sz="1600" b="1" spc="0" dirty="0" err="1" smtClean="0">
                          <a:solidFill>
                            <a:schemeClr val="tx1"/>
                          </a:solidFill>
                          <a:effectLst/>
                        </a:rPr>
                        <a:t>Коврово</a:t>
                      </a: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руб.)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chemeClr val="tx1"/>
                          </a:solidFill>
                          <a:effectLst/>
                        </a:rPr>
                        <a:t>1226,4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4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помещений поликлиники ЗЦРБ и  отделений стационара (</a:t>
                      </a: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</a:rPr>
                        <a:t>92 091900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4692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ФАП в п. Мельниково, п.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Холмогоровка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п. Переславское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600" b="1" spc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b="1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808" y="692696"/>
            <a:ext cx="317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Здравоохранение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63B6-F0C9-4599-9BCF-4250653695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5"/>
          </a:xfrm>
        </p:spPr>
        <p:txBody>
          <a:bodyPr/>
          <a:lstStyle/>
          <a:p>
            <a:r>
              <a:rPr lang="ru-RU" sz="2800" dirty="0" smtClean="0"/>
              <a:t>Культура</a:t>
            </a:r>
            <a:endParaRPr lang="ru-RU" sz="2800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46270"/>
              </p:ext>
            </p:extLst>
          </p:nvPr>
        </p:nvGraphicFramePr>
        <p:xfrm>
          <a:off x="1619672" y="1556792"/>
          <a:ext cx="5616624" cy="333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</a:tblGrid>
              <a:tr h="272345"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</a:rPr>
                        <a:t>Ремонт</a:t>
                      </a:r>
                      <a:r>
                        <a:rPr lang="ru-RU" sz="2000" spc="0" baseline="0" dirty="0" smtClean="0">
                          <a:effectLst/>
                        </a:rPr>
                        <a:t> и модернизация культурно-досуговых учреждений</a:t>
                      </a:r>
                      <a:r>
                        <a:rPr lang="ru-RU" sz="2000" spc="0" dirty="0" smtClean="0">
                          <a:effectLst/>
                        </a:rPr>
                        <a:t>:</a:t>
                      </a:r>
                      <a:endParaRPr lang="ru-RU" sz="2000" spc="3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44692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Культурно-досугового центра в п.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Коврово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(300 тыс.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spc="3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69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Культурно-спортивного комплекса п.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Кострово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(1200 тыс.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44692">
                <a:tc>
                  <a:txBody>
                    <a:bodyPr/>
                    <a:lstStyle/>
                    <a:p>
                      <a:pPr marL="2540" marR="0" indent="4432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МАУ «Зеленоградская городская библиотека» (1300 тыс.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spc="3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692">
                <a:tc>
                  <a:txBody>
                    <a:bodyPr/>
                    <a:lstStyle/>
                    <a:p>
                      <a:pPr marL="2540" marR="0" indent="4432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КДЦ п.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Поваровка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(366,5 тыс.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spc="3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692">
                <a:tc>
                  <a:txBody>
                    <a:bodyPr/>
                    <a:lstStyle/>
                    <a:p>
                      <a:pPr marL="2540" marR="0" indent="4432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КДУ в п. Лесной (608,8 тыс. руб.)</a:t>
                      </a:r>
                      <a:endParaRPr lang="ru-RU" sz="1200" spc="3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63B6-F0C9-4599-9BCF-4250653695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39952" y="3365859"/>
            <a:ext cx="4824536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Строительство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220914" y="357301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В 2013 </a:t>
            </a:r>
            <a:r>
              <a:rPr lang="ru-RU" sz="1600" b="1" dirty="0"/>
              <a:t>году было введено жилых домов – </a:t>
            </a:r>
            <a:r>
              <a:rPr lang="ru-RU" sz="1600" b="1" dirty="0" smtClean="0"/>
              <a:t>63 700 кв</a:t>
            </a:r>
            <a:r>
              <a:rPr lang="ru-RU" sz="1600" b="1" dirty="0"/>
              <a:t>. м. общей площади,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что </a:t>
            </a:r>
            <a:r>
              <a:rPr lang="ru-RU" sz="1600" b="1" dirty="0"/>
              <a:t>составляет </a:t>
            </a:r>
            <a:r>
              <a:rPr lang="ru-RU" sz="1600" b="1" dirty="0" smtClean="0"/>
              <a:t>153</a:t>
            </a:r>
            <a:r>
              <a:rPr lang="ru-RU" sz="1600" b="1" dirty="0"/>
              <a:t>% от плановых показателей и на </a:t>
            </a:r>
            <a:r>
              <a:rPr lang="ru-RU" sz="1600" b="1" dirty="0" smtClean="0"/>
              <a:t>77</a:t>
            </a:r>
            <a:r>
              <a:rPr lang="ru-RU" sz="1600" b="1" dirty="0" smtClean="0"/>
              <a:t>% </a:t>
            </a:r>
            <a:r>
              <a:rPr lang="ru-RU" sz="1600" b="1" dirty="0"/>
              <a:t>больше, чем в </a:t>
            </a:r>
            <a:r>
              <a:rPr lang="ru-RU" sz="1600" b="1" dirty="0" smtClean="0"/>
              <a:t>2012 году.</a:t>
            </a:r>
            <a:endParaRPr lang="ru-RU" sz="1600" b="1" dirty="0"/>
          </a:p>
        </p:txBody>
      </p:sp>
      <p:pic>
        <p:nvPicPr>
          <p:cNvPr id="1036" name="Picture 12" descr="http://i.jartour.ru/_/images/items/resorts/zelenogradsk/0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71" y="1056321"/>
            <a:ext cx="3424173" cy="21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7" y="1055461"/>
            <a:ext cx="3235189" cy="216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7" y="3429000"/>
            <a:ext cx="3255736" cy="217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57018" y="1745678"/>
            <a:ext cx="3735462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Строительство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521534" y="2073196"/>
            <a:ext cx="3154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Font typeface="Arial" charset="0"/>
              <a:buNone/>
            </a:pPr>
            <a:r>
              <a:rPr lang="ru-RU" b="1" dirty="0" smtClean="0"/>
              <a:t>Продолжается  </a:t>
            </a:r>
            <a:r>
              <a:rPr lang="ru-RU" b="1" dirty="0"/>
              <a:t>строительство ФОК с универсальным спортивным залом  и плавательным бассейном по ул. Тургенева г. Зеленоградск  (239 млн. рублей)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8414"/>
            <a:ext cx="4572000" cy="34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4008" y="1346641"/>
            <a:ext cx="3519438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Инженерная инфраструктура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6312" y="1628800"/>
            <a:ext cx="3154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В районе </a:t>
            </a:r>
            <a:r>
              <a:rPr lang="ru-RU" b="1" dirty="0" smtClean="0"/>
              <a:t>- </a:t>
            </a:r>
            <a:r>
              <a:rPr lang="ru-RU" b="1" dirty="0"/>
              <a:t>22 </a:t>
            </a:r>
            <a:r>
              <a:rPr lang="ru-RU" b="1" dirty="0" smtClean="0"/>
              <a:t>котельные: </a:t>
            </a:r>
            <a:r>
              <a:rPr lang="ru-RU" b="1" dirty="0"/>
              <a:t>17 - в городе, 5 - в сельской местности. </a:t>
            </a:r>
            <a:r>
              <a:rPr lang="ru-RU" b="1" dirty="0" smtClean="0"/>
              <a:t>На газе работает 6 котельных. 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9" y="1196751"/>
            <a:ext cx="3280029" cy="246002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74839" y="4077071"/>
            <a:ext cx="2921497" cy="1993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53315"/>
            <a:ext cx="3240360" cy="2430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4222" y="4403824"/>
            <a:ext cx="258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Протяженность уличных тепловых и паровых сетей – 18,5 км.</a:t>
            </a:r>
          </a:p>
        </p:txBody>
      </p:sp>
    </p:spTree>
    <p:extLst>
      <p:ext uri="{BB962C8B-B14F-4D97-AF65-F5344CB8AC3E}">
        <p14:creationId xmlns:p14="http://schemas.microsoft.com/office/powerpoint/2010/main" val="21201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531144"/>
            <a:ext cx="7848872" cy="4634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/>
        </p:nvSpPr>
        <p:spPr bwMode="auto">
          <a:xfrm>
            <a:off x="373063" y="20558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/>
              <a:t>Газификация района 2013 год</a:t>
            </a:r>
          </a:p>
        </p:txBody>
      </p:sp>
      <p:sp>
        <p:nvSpPr>
          <p:cNvPr id="16" name="Объект 2"/>
          <p:cNvSpPr>
            <a:spLocks noGrp="1"/>
          </p:cNvSpPr>
          <p:nvPr/>
        </p:nvSpPr>
        <p:spPr bwMode="auto">
          <a:xfrm>
            <a:off x="650639" y="1916832"/>
            <a:ext cx="719464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Газопровод </a:t>
            </a:r>
            <a:r>
              <a:rPr lang="ru-RU" sz="1200" dirty="0"/>
              <a:t>низкого давления для газоснабжения ж/домов  по ул. Центральная в п. Мельниково на сумму 1078,2 тыс. руб.</a:t>
            </a:r>
          </a:p>
          <a:p>
            <a:r>
              <a:rPr lang="ru-RU" sz="1200" dirty="0" smtClean="0"/>
              <a:t>Газопроводы  </a:t>
            </a:r>
            <a:r>
              <a:rPr lang="ru-RU" sz="1200" dirty="0"/>
              <a:t>– вводы к жилым домам в пос. Лесной на сумму 3186,6 тыс. руб.</a:t>
            </a:r>
          </a:p>
          <a:p>
            <a:r>
              <a:rPr lang="ru-RU" sz="1200" dirty="0" smtClean="0"/>
              <a:t>Газопроводы </a:t>
            </a:r>
            <a:r>
              <a:rPr lang="ru-RU" sz="1200" dirty="0"/>
              <a:t>среднего давления по ул. Тургенева в г. Зеленоградске для подключения реконструируемой котельной по ул. Тургенева,4 в г. Зеленоградске на сумму  3430,5 тыс. руб.</a:t>
            </a:r>
          </a:p>
          <a:p>
            <a:r>
              <a:rPr lang="ru-RU" sz="1200" dirty="0" smtClean="0"/>
              <a:t>Строительство </a:t>
            </a:r>
            <a:r>
              <a:rPr lang="ru-RU" sz="1200" dirty="0"/>
              <a:t>распределительных газопроводов пос. Заостровье Зеленоградского района на сумму 6209,4 тыс. руб..</a:t>
            </a:r>
          </a:p>
          <a:p>
            <a:r>
              <a:rPr lang="ru-RU" sz="1200" dirty="0" smtClean="0"/>
              <a:t>Реконструкция </a:t>
            </a:r>
            <a:r>
              <a:rPr lang="ru-RU" sz="1200" dirty="0"/>
              <a:t>котельной (по переводу на газ) по ул. Тургенева,4 на сумму 23 708,62 тыс. </a:t>
            </a:r>
            <a:r>
              <a:rPr lang="ru-RU" sz="1200" dirty="0" err="1"/>
              <a:t>руб</a:t>
            </a:r>
            <a:endParaRPr lang="ru-RU" sz="1200" dirty="0"/>
          </a:p>
          <a:p>
            <a:r>
              <a:rPr lang="ru-RU" sz="1200" dirty="0" smtClean="0"/>
              <a:t>Перевод </a:t>
            </a:r>
            <a:r>
              <a:rPr lang="ru-RU" sz="1200" dirty="0"/>
              <a:t>котельной школы в п. Мельниково  на природный газ на сумму 2 986,9 тыс. </a:t>
            </a:r>
            <a:r>
              <a:rPr lang="ru-RU" sz="1200" dirty="0" smtClean="0"/>
              <a:t>руб.</a:t>
            </a:r>
          </a:p>
          <a:p>
            <a:r>
              <a:rPr lang="ru-RU" sz="1200" dirty="0" smtClean="0"/>
              <a:t>Завершено </a:t>
            </a:r>
            <a:r>
              <a:rPr lang="ru-RU" sz="1200" dirty="0"/>
              <a:t>строительство переходящих объектов, ведется подготовка к сдаче их в </a:t>
            </a:r>
            <a:r>
              <a:rPr lang="ru-RU" sz="1200" dirty="0" smtClean="0"/>
              <a:t>эксплуатацию;</a:t>
            </a:r>
          </a:p>
          <a:p>
            <a:r>
              <a:rPr lang="ru-RU" sz="1200" dirty="0" smtClean="0"/>
              <a:t>Газовые </a:t>
            </a:r>
            <a:r>
              <a:rPr lang="ru-RU" sz="1200" dirty="0"/>
              <a:t>вводы к жилым домам в п. Романово на сумму 10078,4 тыс. руб.</a:t>
            </a:r>
          </a:p>
          <a:p>
            <a:r>
              <a:rPr lang="ru-RU" sz="1200" dirty="0"/>
              <a:t>Перевод котельной МДОУ в п. Краснофлотское на природный газ на сумму 6 537,35 тыс. руб.</a:t>
            </a:r>
          </a:p>
          <a:p>
            <a:pPr marL="0" indent="0">
              <a:buFont typeface="Arial" charset="0"/>
              <a:buNone/>
              <a:defRPr/>
            </a:pPr>
            <a:endParaRPr lang="ru-RU" sz="2000" dirty="0" smtClean="0"/>
          </a:p>
          <a:p>
            <a:pPr marL="0" indent="0">
              <a:buFont typeface="Arial" charset="0"/>
              <a:buNone/>
              <a:defRPr/>
            </a:pPr>
            <a:endParaRPr lang="ru-RU" sz="20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17" name="Номер слайда 3"/>
          <p:cNvSpPr>
            <a:spLocks noGrp="1"/>
          </p:cNvSpPr>
          <p:nvPr/>
        </p:nvSpPr>
        <p:spPr>
          <a:xfrm>
            <a:off x="6469063" y="62872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A51FF8A-3540-46BA-826D-634164F3699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6932" y="808886"/>
            <a:ext cx="8552487" cy="491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/>
        </p:nvSpPr>
        <p:spPr bwMode="auto">
          <a:xfrm>
            <a:off x="530887" y="116632"/>
            <a:ext cx="7943353" cy="7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/>
              <a:t>Реализация программ конкретных дел</a:t>
            </a:r>
          </a:p>
        </p:txBody>
      </p:sp>
      <p:sp>
        <p:nvSpPr>
          <p:cNvPr id="16" name="Объект 2"/>
          <p:cNvSpPr>
            <a:spLocks noGrp="1"/>
          </p:cNvSpPr>
          <p:nvPr/>
        </p:nvSpPr>
        <p:spPr bwMode="auto">
          <a:xfrm>
            <a:off x="437579" y="865962"/>
            <a:ext cx="8229600" cy="37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В МО «Зеленоградское городское поселение»  </a:t>
            </a:r>
            <a:r>
              <a:rPr lang="ru-RU" sz="1600" dirty="0" smtClean="0"/>
              <a:t>выполнено строительство</a:t>
            </a:r>
            <a:r>
              <a:rPr lang="ru-RU" sz="1600" dirty="0"/>
              <a:t>:</a:t>
            </a:r>
            <a:endParaRPr lang="ru-RU" sz="1600" dirty="0" smtClean="0"/>
          </a:p>
          <a:p>
            <a:pPr marL="0" indent="0">
              <a:buFont typeface="Arial" charset="0"/>
              <a:buNone/>
              <a:defRPr/>
            </a:pPr>
            <a:endParaRPr lang="ru-RU" sz="2000" dirty="0" smtClean="0"/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17" name="Номер слайда 3"/>
          <p:cNvSpPr>
            <a:spLocks noGrp="1"/>
          </p:cNvSpPr>
          <p:nvPr/>
        </p:nvSpPr>
        <p:spPr>
          <a:xfrm>
            <a:off x="6469063" y="62872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A51FF8A-3540-46BA-826D-634164F3699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911" y="2648084"/>
            <a:ext cx="8605849" cy="550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/>
        </p:nvSpPr>
        <p:spPr bwMode="auto">
          <a:xfrm>
            <a:off x="573081" y="2771824"/>
            <a:ext cx="8046250" cy="30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В </a:t>
            </a:r>
            <a:r>
              <a:rPr lang="ru-RU" sz="1600" b="1" dirty="0" smtClean="0"/>
              <a:t>МО </a:t>
            </a:r>
            <a:r>
              <a:rPr lang="ru-RU" sz="1600" b="1" dirty="0"/>
              <a:t>«Ковровское сельское поселение»</a:t>
            </a:r>
            <a:r>
              <a:rPr lang="ru-RU" sz="1600" b="1" dirty="0" smtClean="0"/>
              <a:t> </a:t>
            </a:r>
            <a:r>
              <a:rPr lang="ru-RU" sz="1600" dirty="0" smtClean="0"/>
              <a:t>проведены работы: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24688"/>
              </p:ext>
            </p:extLst>
          </p:nvPr>
        </p:nvGraphicFramePr>
        <p:xfrm>
          <a:off x="1480085" y="1412776"/>
          <a:ext cx="4967605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9742"/>
                <a:gridCol w="1727863"/>
              </a:tblGrid>
              <a:tr h="200025"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мероприятий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Сумма,  </a:t>
                      </a:r>
                      <a:r>
                        <a:rPr lang="ru-RU" sz="14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тыс.рублей</a:t>
                      </a:r>
                      <a:endParaRPr lang="ru-RU" sz="1400" b="0" kern="12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Газопровода </a:t>
                      </a:r>
                      <a:r>
                        <a:rPr lang="ru-RU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«Вечному огню»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547,20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kern="120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Вечного огня» (звезда)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1 158,80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Тротуара в пос. Сосновка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407,50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79800"/>
              </p:ext>
            </p:extLst>
          </p:nvPr>
        </p:nvGraphicFramePr>
        <p:xfrm>
          <a:off x="530887" y="3356992"/>
          <a:ext cx="7424596" cy="2816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1353"/>
                <a:gridCol w="1223243"/>
              </a:tblGrid>
              <a:tr h="356329"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chemeClr val="tx1"/>
                          </a:solidFill>
                          <a:effectLst/>
                        </a:rPr>
                        <a:t>Название мероприятий</a:t>
                      </a:r>
                      <a:endParaRPr lang="ru-RU" sz="140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solidFill>
                            <a:schemeClr val="tx1"/>
                          </a:solidFill>
                          <a:effectLst/>
                        </a:rPr>
                        <a:t>Сумма,  </a:t>
                      </a:r>
                      <a:r>
                        <a:rPr lang="ru-RU" sz="1400" spc="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endParaRPr lang="ru-RU" sz="140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16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Ремонт системы освещения в пос. Вербное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50,00 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6381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Ремонт системы освещения в пос. Холмы ул. Сиреневая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460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5529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Ремонт системы освещения в пос. </a:t>
                      </a:r>
                      <a:r>
                        <a:rPr lang="ru-RU" sz="1400" b="0" spc="0" dirty="0" err="1" smtClean="0">
                          <a:solidFill>
                            <a:schemeClr val="tx1"/>
                          </a:solidFill>
                          <a:effectLst/>
                        </a:rPr>
                        <a:t>Низовка</a:t>
                      </a:r>
                      <a:r>
                        <a:rPr lang="ru-RU" sz="1400" b="0" spc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ул. Каштановая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165">
                <a:tc>
                  <a:txBody>
                    <a:bodyPr/>
                    <a:lstStyle/>
                    <a:p>
                      <a:pPr marL="2540" indent="165100" algn="l"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chemeClr val="tx1"/>
                          </a:solidFill>
                          <a:effectLst/>
                        </a:rPr>
                        <a:t>       Устройство </a:t>
                      </a: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тротуаров в пос. </a:t>
                      </a:r>
                      <a:r>
                        <a:rPr lang="ru-RU" sz="1400" b="0" spc="0" dirty="0" err="1">
                          <a:solidFill>
                            <a:schemeClr val="tx1"/>
                          </a:solidFill>
                          <a:effectLst/>
                        </a:rPr>
                        <a:t>Сальское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370,00 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160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Ограждение детских игровых площадок в пос. Привольное, Вербное, </a:t>
                      </a:r>
                      <a:r>
                        <a:rPr lang="ru-RU" sz="1400" b="0" spc="0" dirty="0" err="1" smtClean="0">
                          <a:solidFill>
                            <a:schemeClr val="tx1"/>
                          </a:solidFill>
                          <a:effectLst/>
                        </a:rPr>
                        <a:t>Коврово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200,00 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16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Обустройство контейнерных площадок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100,00 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3448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«Приобретение и установка скамей и малых архитектурных форм»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840,00 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16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Ремонт зданий (в </a:t>
                      </a:r>
                      <a:r>
                        <a:rPr lang="ru-RU" sz="1400" b="0" spc="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. фасадов)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840,00 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329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Комплексное обустройство центральной части населенного пункта и мест отдыха жителей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chemeClr val="tx1"/>
                          </a:solidFill>
                          <a:effectLst/>
                        </a:rPr>
                        <a:t>400,00 </a:t>
                      </a:r>
                      <a:endParaRPr lang="ru-RU" sz="1400" b="0" spc="3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83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600459" y="3122387"/>
            <a:ext cx="7540389" cy="550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8966" y="858369"/>
            <a:ext cx="7540389" cy="550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/>
        </p:nvSpPr>
        <p:spPr bwMode="auto">
          <a:xfrm>
            <a:off x="486488" y="75409"/>
            <a:ext cx="7943353" cy="7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/>
              <a:t>Реализация программ конкретных дел</a:t>
            </a:r>
          </a:p>
        </p:txBody>
      </p:sp>
      <p:sp>
        <p:nvSpPr>
          <p:cNvPr id="17" name="Номер слайда 3"/>
          <p:cNvSpPr>
            <a:spLocks noGrp="1"/>
          </p:cNvSpPr>
          <p:nvPr/>
        </p:nvSpPr>
        <p:spPr>
          <a:xfrm>
            <a:off x="6469063" y="62872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A51FF8A-3540-46BA-826D-634164F3699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Объект 2"/>
          <p:cNvSpPr>
            <a:spLocks noGrp="1"/>
          </p:cNvSpPr>
          <p:nvPr/>
        </p:nvSpPr>
        <p:spPr bwMode="auto">
          <a:xfrm>
            <a:off x="777197" y="976531"/>
            <a:ext cx="5236133" cy="31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/>
              <a:t>В МО «Переславское сельское поселение</a:t>
            </a:r>
            <a:r>
              <a:rPr lang="ru-RU" sz="1600" b="1" dirty="0" smtClean="0"/>
              <a:t>»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64088"/>
              </p:ext>
            </p:extLst>
          </p:nvPr>
        </p:nvGraphicFramePr>
        <p:xfrm>
          <a:off x="639829" y="1484784"/>
          <a:ext cx="7488832" cy="1565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4020"/>
                <a:gridCol w="2604812"/>
              </a:tblGrid>
              <a:tr h="200025"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200" b="1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мероприятий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200" b="1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Сумма,  </a:t>
                      </a:r>
                      <a:r>
                        <a:rPr lang="ru-RU" sz="1200" b="1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тыс.рублей</a:t>
                      </a:r>
                      <a:endParaRPr lang="ru-RU" sz="1200" b="1" kern="12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уличного освещения  в п. Переславское 20 км.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1 392,40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Закупка и установка детской игровой площадки в п. Переславское 20 км, в районе  ул. Вишнёвой.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Обустройство спортивной площадки (футбольное поле) в п.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Павлинино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установка ворот, ограждения.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Обустройство контейнерных площадок для ТБО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321297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35" dirty="0">
                <a:ea typeface="Times New Roman"/>
              </a:rPr>
              <a:t>В МО «</a:t>
            </a:r>
            <a:r>
              <a:rPr lang="ru-RU" sz="1600" b="1" spc="35" dirty="0" err="1">
                <a:ea typeface="Times New Roman"/>
              </a:rPr>
              <a:t>Красноторовское</a:t>
            </a:r>
            <a:r>
              <a:rPr lang="ru-RU" sz="1600" b="1" spc="35" dirty="0">
                <a:ea typeface="Times New Roman"/>
              </a:rPr>
              <a:t> сельское поселение» 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9282"/>
              </p:ext>
            </p:extLst>
          </p:nvPr>
        </p:nvGraphicFramePr>
        <p:xfrm>
          <a:off x="486488" y="3717032"/>
          <a:ext cx="7727565" cy="2651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8221"/>
                <a:gridCol w="1699344"/>
              </a:tblGrid>
              <a:tr h="80749"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мероприятий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Сумма, 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тыс.рублей</a:t>
                      </a:r>
                      <a:endParaRPr lang="ru-RU" sz="1200" b="0" kern="12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системы уличного освещения пос. Русское (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ул.Победы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Новая)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902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системы уличного освещения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пос.Поваровка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ул.Балтийская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Полевая,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Озерная,Заречная,пер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Каштановый)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1 240,00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9961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Обусройствро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площадки в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пос.Ягодное</a:t>
                      </a:r>
                      <a:endParaRPr lang="ru-RU" sz="1200" b="0" kern="12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9961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Обустройство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плащадки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пос.Морозовка</a:t>
                      </a:r>
                      <a:endParaRPr lang="ru-RU" sz="1200" b="0" kern="12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9961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Обустройство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плащадки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пос.Янтаровка</a:t>
                      </a:r>
                      <a:endParaRPr lang="ru-RU" sz="1200" b="0" kern="12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9961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Обустройство площадки в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пос.Охотное</a:t>
                      </a:r>
                      <a:endParaRPr lang="ru-RU" sz="1200" b="0" kern="12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9961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мусорных контейнеров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921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 территории кладбища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пос.Клюквенное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вырубка поросли , огораживание)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921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 территории кладбища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пос.Русское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вырубка поросли , огораживание)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3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46131"/>
              </p:ext>
            </p:extLst>
          </p:nvPr>
        </p:nvGraphicFramePr>
        <p:xfrm>
          <a:off x="700749" y="1844824"/>
          <a:ext cx="7704856" cy="965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2035"/>
                <a:gridCol w="2832821"/>
              </a:tblGrid>
              <a:tr h="200025"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мероприятий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ctr">
                        <a:spcAft>
                          <a:spcPts val="0"/>
                        </a:spcAft>
                      </a:pPr>
                      <a:r>
                        <a:rPr lang="ru-RU" sz="1200" b="0" kern="120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Сумма,  тыс.рублей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подземной теплотрассы в п. Рыбачий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водонапорной башни </a:t>
                      </a:r>
                      <a:r>
                        <a:rPr lang="ru-RU" sz="1200" b="0" kern="120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Ражновского</a:t>
                      </a: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п. Рыбачий;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540" indent="443230" algn="l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Прокладка сети водопровода в п. Лесной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3230" algn="r">
                        <a:spcAft>
                          <a:spcPts val="0"/>
                        </a:spcAft>
                      </a:pPr>
                      <a:r>
                        <a:rPr lang="ru-RU" sz="12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/>
        </p:nvSpPr>
        <p:spPr bwMode="auto">
          <a:xfrm>
            <a:off x="482468" y="208645"/>
            <a:ext cx="7943353" cy="7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/>
              <a:t>Реализация программ конкретных дел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9058" y="1012978"/>
            <a:ext cx="7540389" cy="550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>
            <a:spLocks noGrp="1"/>
          </p:cNvSpPr>
          <p:nvPr/>
        </p:nvSpPr>
        <p:spPr bwMode="auto">
          <a:xfrm>
            <a:off x="899592" y="1131140"/>
            <a:ext cx="5236133" cy="31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В МО «Сельское поселение Куршская коса»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9281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2555776" y="3717032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987824" y="4869160"/>
            <a:ext cx="3890392" cy="361950"/>
          </a:xfrm>
          <a:noFill/>
          <a:ln/>
        </p:spPr>
        <p:txBody>
          <a:bodyPr/>
          <a:lstStyle/>
          <a:p>
            <a:r>
              <a:rPr lang="ru-RU" dirty="0" smtClean="0"/>
              <a:t>С уважением, В.Г. Губаров</a:t>
            </a:r>
            <a:endParaRPr lang="en-US" dirty="0"/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8148" y="0"/>
            <a:ext cx="1071570" cy="5000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028950" y="2427817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920959" y="3576637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959100" y="45847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557194"/>
          </a:xfrm>
        </p:spPr>
        <p:txBody>
          <a:bodyPr/>
          <a:lstStyle/>
          <a:p>
            <a:r>
              <a:rPr lang="ru-RU" sz="2800" dirty="0" smtClean="0"/>
              <a:t>Экономическое развитие</a:t>
            </a:r>
            <a:endParaRPr lang="en-US" sz="2800" dirty="0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568700" y="22225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4866261" y="2247900"/>
            <a:ext cx="2315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0000"/>
                </a:solidFill>
              </a:rPr>
              <a:t>Промышленность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606759" y="3306762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508104" y="3361531"/>
            <a:ext cx="1031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0000"/>
                </a:solidFill>
              </a:rPr>
              <a:t>Туризм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598292" y="434022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680092" y="4406900"/>
            <a:ext cx="2571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0000"/>
                </a:solidFill>
              </a:rPr>
              <a:t>Сельское хозяйство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638550" y="23526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598292" y="348297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513667" y="447360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\\192.168.11.204\Economics\Экономика\Для Дмитрия\От Павла\герб Зел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095239"/>
            <a:ext cx="2673350" cy="32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596921"/>
          </a:xfrm>
        </p:spPr>
        <p:txBody>
          <a:bodyPr/>
          <a:lstStyle/>
          <a:p>
            <a:r>
              <a:rPr lang="ru-RU" sz="2800" dirty="0" smtClean="0"/>
              <a:t>Промышленность</a:t>
            </a:r>
            <a:endParaRPr lang="en-US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7440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</a:rPr>
              <a:t>Крупные предприятия Зеленоградского района:</a:t>
            </a:r>
          </a:p>
          <a:p>
            <a:pPr marL="742950" lvl="2" indent="-285750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«Автотор» в п. Переславское (700 млн. руб.)</a:t>
            </a:r>
          </a:p>
          <a:p>
            <a:pPr marL="742950" lvl="2" indent="-285750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«Сибирский деликатес» в п. Котельниково  (инвестиции 300 млн. руб. )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Построена Фабрика обоев «Прима </a:t>
            </a:r>
            <a:r>
              <a:rPr lang="ru-RU" sz="2000" dirty="0" err="1" smtClean="0">
                <a:solidFill>
                  <a:srgbClr val="002060"/>
                </a:solidFill>
              </a:rPr>
              <a:t>Итальяна</a:t>
            </a:r>
            <a:r>
              <a:rPr lang="ru-RU" sz="2000" dirty="0" smtClean="0">
                <a:solidFill>
                  <a:srgbClr val="002060"/>
                </a:solidFill>
              </a:rPr>
              <a:t>» </a:t>
            </a: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п. </a:t>
            </a:r>
            <a:r>
              <a:rPr lang="ru-RU" sz="1600" dirty="0" smtClean="0">
                <a:solidFill>
                  <a:srgbClr val="002060"/>
                </a:solidFill>
              </a:rPr>
              <a:t>Каменка (объем инвестиций 12млн.евро)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5" y="2459665"/>
            <a:ext cx="2880320" cy="181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91153"/>
            <a:ext cx="2867196" cy="191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8726"/>
            <a:ext cx="3093642" cy="2062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868363"/>
          </a:xfrm>
        </p:spPr>
        <p:txBody>
          <a:bodyPr/>
          <a:lstStyle/>
          <a:p>
            <a:r>
              <a:rPr lang="ru-RU" sz="3200" dirty="0" smtClean="0"/>
              <a:t>Туризм: количество туристов </a:t>
            </a:r>
            <a:endParaRPr lang="en-US" sz="3200" dirty="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22325" y="1876425"/>
            <a:ext cx="1912938" cy="3605213"/>
            <a:chOff x="513" y="998"/>
            <a:chExt cx="1109" cy="2271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3408363" y="3030538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3446463" y="4552950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4260850" y="501808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3408363" y="1535113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>
            <a:off x="4268788" y="198120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825750" y="1519238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2889250" y="1584325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838450" y="3021013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2892425" y="3086100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819400" y="4543425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2873375" y="4598988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2695575"/>
            <a:ext cx="1882775" cy="1879600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4714876" y="2000240"/>
            <a:ext cx="3932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Жители Калининградской области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4678363" y="3500438"/>
            <a:ext cx="3932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Жители остальной России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black">
          <a:xfrm>
            <a:off x="4678363" y="4824413"/>
            <a:ext cx="425135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/>
              <a:t>Иностранные граждане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407988" y="3348038"/>
            <a:ext cx="15732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/>
              <a:t>38 000 чел.</a:t>
            </a:r>
            <a:r>
              <a:rPr lang="en-US" b="1" dirty="0" smtClean="0"/>
              <a:t>/</a:t>
            </a:r>
            <a:r>
              <a:rPr lang="ru-RU" b="1" dirty="0" smtClean="0"/>
              <a:t>год</a:t>
            </a:r>
            <a:endParaRPr lang="en-US" b="1" dirty="0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white">
          <a:xfrm>
            <a:off x="2806700" y="1689100"/>
            <a:ext cx="167322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</a:t>
            </a:r>
            <a:r>
              <a:rPr lang="ru-RU" sz="2400" b="1" dirty="0" smtClean="0">
                <a:solidFill>
                  <a:srgbClr val="FEFFFF"/>
                </a:solidFill>
              </a:rPr>
              <a:t>16 340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EFFFF"/>
                </a:solidFill>
              </a:rPr>
              <a:t>чел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white">
          <a:xfrm>
            <a:off x="2806700" y="3248025"/>
            <a:ext cx="167322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</a:t>
            </a:r>
            <a:r>
              <a:rPr lang="ru-RU" sz="2400" b="1" dirty="0" smtClean="0">
                <a:solidFill>
                  <a:srgbClr val="FEFFFF"/>
                </a:solidFill>
              </a:rPr>
              <a:t>20 140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EFFFF"/>
                </a:solidFill>
              </a:rPr>
              <a:t> </a:t>
            </a:r>
            <a:r>
              <a:rPr lang="ru-RU" sz="2400" b="1" dirty="0" smtClean="0">
                <a:solidFill>
                  <a:srgbClr val="FEFFFF"/>
                </a:solidFill>
              </a:rPr>
              <a:t>чел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white">
          <a:xfrm>
            <a:off x="2735263" y="4806950"/>
            <a:ext cx="167322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</a:t>
            </a:r>
            <a:r>
              <a:rPr lang="ru-RU" sz="2400" b="1" dirty="0" smtClean="0">
                <a:solidFill>
                  <a:srgbClr val="FEFFFF"/>
                </a:solidFill>
              </a:rPr>
              <a:t>1 520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EFFFF"/>
                </a:solidFill>
              </a:rPr>
              <a:t>чел</a:t>
            </a:r>
            <a:r>
              <a:rPr lang="en-US" sz="2400" b="1" dirty="0" smtClean="0">
                <a:solidFill>
                  <a:srgbClr val="FEFFFF"/>
                </a:solidFill>
              </a:rPr>
              <a:t> 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557194"/>
          </a:xfrm>
        </p:spPr>
        <p:txBody>
          <a:bodyPr/>
          <a:lstStyle/>
          <a:p>
            <a:r>
              <a:rPr lang="ru-RU" sz="2400" dirty="0" smtClean="0"/>
              <a:t>Инвестиционный туристический проект</a:t>
            </a:r>
            <a:endParaRPr lang="en-US" sz="2400" dirty="0"/>
          </a:p>
        </p:txBody>
      </p:sp>
      <p:grpSp>
        <p:nvGrpSpPr>
          <p:cNvPr id="10275" name="Group 35"/>
          <p:cNvGrpSpPr>
            <a:grpSpLocks/>
          </p:cNvGrpSpPr>
          <p:nvPr/>
        </p:nvGrpSpPr>
        <p:grpSpPr bwMode="auto">
          <a:xfrm rot="10082854">
            <a:off x="5032375" y="4465638"/>
            <a:ext cx="1198563" cy="303212"/>
            <a:chOff x="2598" y="1026"/>
            <a:chExt cx="957" cy="242"/>
          </a:xfrm>
        </p:grpSpPr>
        <p:grpSp>
          <p:nvGrpSpPr>
            <p:cNvPr id="10276" name="Group 36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277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78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79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0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1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282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83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4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5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6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287" name="Group 47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0288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89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0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1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2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293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94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5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6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7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197" name="Picture 2" descr="D:\работа\-Причалы Зеленоградск\эскиз\Новые эскизы\V200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980728"/>
            <a:ext cx="3312368" cy="20194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98" name="Прямоугольник 197"/>
          <p:cNvSpPr/>
          <p:nvPr/>
        </p:nvSpPr>
        <p:spPr>
          <a:xfrm>
            <a:off x="4067944" y="1412776"/>
            <a:ext cx="4572000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Причал в г. Зеленоградске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реке Тростянка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/>
              <a:t>протяженность 350 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613134" y="3140968"/>
            <a:ext cx="8229600" cy="55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 smtClean="0"/>
              <a:t>Инфраструктурный объект </a:t>
            </a:r>
            <a:endParaRPr lang="en-US" sz="24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8" y="3920684"/>
            <a:ext cx="3054672" cy="229100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908565" y="4477898"/>
            <a:ext cx="5205152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г. Зеленоградске введен в эксплуатацию пирс протяженностью 330 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736791"/>
              </p:ext>
            </p:extLst>
          </p:nvPr>
        </p:nvGraphicFramePr>
        <p:xfrm>
          <a:off x="827584" y="1196752"/>
          <a:ext cx="734481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5301208"/>
            <a:ext cx="253306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2013 г </a:t>
            </a:r>
          </a:p>
          <a:p>
            <a:r>
              <a:rPr lang="ru-RU" sz="1600" dirty="0" smtClean="0"/>
              <a:t>Урожайность – </a:t>
            </a:r>
            <a:r>
              <a:rPr lang="en-US" sz="1600" dirty="0" smtClean="0"/>
              <a:t>18,6 </a:t>
            </a:r>
            <a:r>
              <a:rPr lang="ru-RU" sz="1600" dirty="0"/>
              <a:t>ц</a:t>
            </a:r>
            <a:r>
              <a:rPr lang="ru-RU" sz="1600" dirty="0" smtClean="0"/>
              <a:t>./га</a:t>
            </a:r>
          </a:p>
          <a:p>
            <a:r>
              <a:rPr lang="ru-RU" sz="1600" dirty="0" smtClean="0"/>
              <a:t>Процент уборки: 99%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350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 производство в разрезе культур (тонн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097562"/>
              </p:ext>
            </p:extLst>
          </p:nvPr>
        </p:nvGraphicFramePr>
        <p:xfrm>
          <a:off x="1403648" y="1772816"/>
          <a:ext cx="60486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3152"/>
              </p:ext>
            </p:extLst>
          </p:nvPr>
        </p:nvGraphicFramePr>
        <p:xfrm>
          <a:off x="971600" y="4725144"/>
          <a:ext cx="6768753" cy="122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0077"/>
                <a:gridCol w="1601766"/>
                <a:gridCol w="1240077"/>
                <a:gridCol w="1446756"/>
                <a:gridCol w="1240077"/>
              </a:tblGrid>
              <a:tr h="612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Зерновые культуры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Рапс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Картофель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Овощи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2013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7526,1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787,4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6717,9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2033,5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2012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2776,1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1830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8103,8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3862,8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8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оборот неиспользуемых ранее земель сельскохозяйственного назначения в 2013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268760"/>
            <a:ext cx="5400600" cy="1938992"/>
          </a:xfrm>
          <a:prstGeom prst="rect">
            <a:avLst/>
          </a:prstGeom>
          <a:solidFill>
            <a:schemeClr val="accent1">
              <a:lumMod val="60000"/>
              <a:lumOff val="40000"/>
              <a:alpha val="47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ООО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Адваг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-Балтийские фермы» - 1121 га;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ООО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Арго Корм» - 511,4 га;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ОАО «Светлогорский» - 100 га пашни;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Луговское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- 165 га;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ООО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Вершининское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- 45,8 га;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КФХ 550 га.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293096"/>
            <a:ext cx="4660221" cy="769441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dirty="0" smtClean="0">
                <a:effectLst/>
                <a:latin typeface="Times New Roman"/>
                <a:ea typeface="Times New Roman"/>
              </a:rPr>
              <a:t>С начала года введено в оборот 2493,2 га в</a:t>
            </a:r>
            <a:r>
              <a:rPr lang="ru-RU" sz="2200" dirty="0" smtClean="0">
                <a:latin typeface="Times New Roman"/>
              </a:rPr>
              <a:t> 10 </a:t>
            </a:r>
            <a:r>
              <a:rPr lang="ru-RU" sz="2200" dirty="0">
                <a:latin typeface="Times New Roman"/>
              </a:rPr>
              <a:t>раз б</a:t>
            </a:r>
            <a:r>
              <a:rPr lang="ru-RU" sz="2200" dirty="0" smtClean="0">
                <a:latin typeface="Times New Roman"/>
              </a:rPr>
              <a:t>ольше </a:t>
            </a:r>
            <a:r>
              <a:rPr lang="en-US" sz="2200" dirty="0" smtClean="0">
                <a:latin typeface="Times New Roman"/>
              </a:rPr>
              <a:t>2012 </a:t>
            </a:r>
            <a:r>
              <a:rPr lang="ru-RU" sz="2200" dirty="0" smtClean="0">
                <a:latin typeface="Times New Roman"/>
              </a:rPr>
              <a:t>года</a:t>
            </a:r>
            <a:endParaRPr lang="ru-RU" sz="2200" dirty="0"/>
          </a:p>
        </p:txBody>
      </p:sp>
      <p:pic>
        <p:nvPicPr>
          <p:cNvPr id="6146" name="Picture 2" descr="http://i1.ytimg.com/vi/RmmwlHDijn0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419872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3">
    <a:dk1>
      <a:srgbClr val="080808"/>
    </a:dk1>
    <a:lt1>
      <a:srgbClr val="FFFFFF"/>
    </a:lt1>
    <a:dk2>
      <a:srgbClr val="A59A55"/>
    </a:dk2>
    <a:lt2>
      <a:srgbClr val="DDDDDD"/>
    </a:lt2>
    <a:accent1>
      <a:srgbClr val="4AB1E4"/>
    </a:accent1>
    <a:accent2>
      <a:srgbClr val="8F038F"/>
    </a:accent2>
    <a:accent3>
      <a:srgbClr val="FFFFFF"/>
    </a:accent3>
    <a:accent4>
      <a:srgbClr val="060606"/>
    </a:accent4>
    <a:accent5>
      <a:srgbClr val="B1D5EF"/>
    </a:accent5>
    <a:accent6>
      <a:srgbClr val="810281"/>
    </a:accent6>
    <a:hlink>
      <a:srgbClr val="F77A1D"/>
    </a:hlink>
    <a:folHlink>
      <a:srgbClr val="5BBE4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1382</Words>
  <Application>Microsoft Office PowerPoint</Application>
  <PresentationFormat>Экран (4:3)</PresentationFormat>
  <Paragraphs>311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400TGp_globalcity_light_ani</vt:lpstr>
      <vt:lpstr>Отчет главы  МО «Зеленоградский район»  В.Г. Губарова о результатах деятельности,  о результатах деятельности администрации и иных подведомственных органов местного самоуправления за 2013 год </vt:lpstr>
      <vt:lpstr>Собственные доходы млн. руб.</vt:lpstr>
      <vt:lpstr>Экономическое развитие</vt:lpstr>
      <vt:lpstr>Промышленность</vt:lpstr>
      <vt:lpstr>Туризм: количество туристов </vt:lpstr>
      <vt:lpstr>Инвестиционный туристический проект</vt:lpstr>
      <vt:lpstr>Растениеводство</vt:lpstr>
      <vt:lpstr>Валовое производство в разрезе культур (тонн)</vt:lpstr>
      <vt:lpstr>Ввод в оборот неиспользуемых ранее земель сельскохозяйственного назначения в 2013 году</vt:lpstr>
      <vt:lpstr>Показатели животноводства</vt:lpstr>
      <vt:lpstr>Мероприятия по обеспечению жильем на селе</vt:lpstr>
      <vt:lpstr>Презентация PowerPoint</vt:lpstr>
      <vt:lpstr>Дошкольное образование</vt:lpstr>
      <vt:lpstr>Дошкольное образование</vt:lpstr>
      <vt:lpstr>Общее образование</vt:lpstr>
      <vt:lpstr>Общее образование</vt:lpstr>
      <vt:lpstr>Система дополнительного образования</vt:lpstr>
      <vt:lpstr>Социальная защита населения</vt:lpstr>
      <vt:lpstr>Социальная защита населения</vt:lpstr>
      <vt:lpstr>Презентация PowerPoint</vt:lpstr>
      <vt:lpstr>Культура</vt:lpstr>
      <vt:lpstr>Строительство</vt:lpstr>
      <vt:lpstr>Строительство</vt:lpstr>
      <vt:lpstr>Инженерная инфраструктура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МО  «Зеленоградский район» о результатах деятельности за 2012 год </dc:title>
  <dc:creator>Дмитрий</dc:creator>
  <cp:lastModifiedBy>user</cp:lastModifiedBy>
  <cp:revision>163</cp:revision>
  <cp:lastPrinted>2014-02-19T07:54:03Z</cp:lastPrinted>
  <dcterms:created xsi:type="dcterms:W3CDTF">2013-02-04T19:45:34Z</dcterms:created>
  <dcterms:modified xsi:type="dcterms:W3CDTF">2014-02-24T06:54:16Z</dcterms:modified>
</cp:coreProperties>
</file>